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64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1pPr>
    <a:lvl2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2pPr>
    <a:lvl3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3pPr>
    <a:lvl4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4pPr>
    <a:lvl5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5pPr>
    <a:lvl6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6pPr>
    <a:lvl7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7pPr>
    <a:lvl8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8pPr>
    <a:lvl9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74274779" val="1068" revOS="4"/>
      <pr:smFileRevision xmlns:pr="smNativeData" xmlns="smNativeData" dt="1774274779" val="101"/>
      <pr:guideOptions xmlns:pr="smNativeData" xmlns="smNativeData" dt="1774274779" snapToGrid="1" snapToBorders="1" snapToGuide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Objects="1" showGuides="1">
      <p:cViewPr varScale="1">
        <p:scale>
          <a:sx n="70" d="100"/>
          <a:sy n="70" d="100"/>
        </p:scale>
        <p:origin x="384" y="356"/>
      </p:cViewPr>
      <p:guideLst x="0" y="0"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5" d="100"/>
        <a:sy n="15" d="100"/>
      </p:scale>
      <p:origin x="0" y="0"/>
    </p:cViewPr>
  </p:sorterViewPr>
  <p:notesViewPr>
    <p:cSldViewPr snapToObjects="1" showGuides="1">
      <p:cViewPr>
        <p:scale>
          <a:sx n="70" d="100"/>
          <a:sy n="70" d="100"/>
        </p:scale>
        <p:origin x="384" y="356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notesMasters/_rels/notesMaster1.xml.rels><?xml version="1.0" encoding="UTF-8" standalone="yes" 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AAAAAAAAAABIEgAA0wIAABAAAAAmAAAACAAAAL2/AAD/HwAA"/>
              </a:ext>
            </a:extLst>
          </p:cNvSpPr>
          <p:nvPr>
            <p:ph type="hdr" idx="2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3" name="Google Shape;4;n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5hcAAAAAAAAuKgAA0wIAABAAAAAmAAAACAAAAL2/AAD/HwAA"/>
              </a:ext>
            </a:extLst>
          </p:cNvSpPr>
          <p:nvPr>
            <p:ph type="dt" idx="10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4" name="Google Shape;5;n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  <p:sp>
        <p:nvSpPr>
          <p:cNvPr id="5" name="Google Shape;6;n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2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9144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13716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18288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22860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27432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32004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36576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4114800" marR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6" name="Google Shape;7;n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AAAAAG41AABIEgAAQDgAABAAAAAmAAAACAAAAL2/AAD/HwAA"/>
              </a:ext>
            </a:extLst>
          </p:cNvSpPr>
          <p:nvPr>
            <p:ph type="ftr" idx="11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7" name="Google Shape;8;n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5hcAAG41AAAuKgAAQDgAABAAAAAmAAAACAAAAL0/AAD/HwAA"/>
              </a:ext>
            </a:extLst>
          </p:cNvSpPr>
          <p:nvPr>
            <p:ph type="sldNum" idx="12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17BBCF83-CDFA-EE39-B403-3B6C814D426E}" type="slidenum">
              <a:rPr lang="ru-ru" sz="1200" cap="none">
                <a:latin typeface="Calibri" pitchFamily="2" charset="-52"/>
                <a:ea typeface="Calibri" pitchFamily="2" charset="-52"/>
                <a:cs typeface="Calibri" pitchFamily="2" charset="-52"/>
              </a:rPr>
              <a:t>‹#›</a:t>
            </a:fld>
            <a:endParaRPr sz="1200" cap="none">
              <a:latin typeface="Calibri" pitchFamily="2" charset="-52"/>
              <a:ea typeface="Calibri" pitchFamily="2" charset="-52"/>
              <a:cs typeface="Calibri" pitchFamily="2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1pPr>
    <a:lvl2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2pPr>
    <a:lvl3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3pPr>
    <a:lvl4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4pPr>
    <a:lvl5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5pPr>
    <a:lvl6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6pPr>
    <a:lvl7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7pPr>
    <a:lvl8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8pPr>
    <a:lvl9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400" b="0" i="0" u="none" strike="noStrike" kern="1" cap="none" spc="0" baseline="0">
        <a:solidFill>
          <a:srgbClr val="000000"/>
        </a:solidFill>
        <a:effectLst/>
        <a:latin typeface="Arial" pitchFamily="2" charset="-52"/>
        <a:ea typeface="Arial" pitchFamily="2" charset="-52"/>
        <a:cs typeface="Arial" pitchFamily="2" charset="-52"/>
      </a:defRPr>
    </a:lvl9pPr>
  </p:notesStyle>
</p:notesMaster>
</file>

<file path=ppt/notesSlides/_rels/notesSlide1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1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0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90;p1:notes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7;p2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0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98;p2:notes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Pz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3;g3352f216e9d_0_0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0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104;g3352f216e9d_0_0:notes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9;p3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0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110;p3:notes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4;p4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0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115;p4:notes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1;p5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0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122;p5:notes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PL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6;p6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JAAAACQAAAAk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L0/AAD/HwAA"/>
              </a:ext>
            </a:extLst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9144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127;p6:notes"/>
          <p:cNvSpPr>
            <a:spLocks noGrp="1" noChangeArrowheads="1"/>
            <a:extLst>
              <a:ext uri="smNativeData">
                <pr:smNativeData xmlns:pr="smNativeData" xmlns="smNativeData" val="SMDATA_15_20jBaRMAAAAlAAAACwAAAA0AAAAAWAIAADgEAADYJwAAUBk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P///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WAIAADgEAADYJwAAUBkAABAAAAAmAAAACAAAAAEPAAD/HwAA"/>
              </a:ext>
            </a:extLst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6096000" b="3429000"/>
            <a:pathLst>
              <a:path w="6096000" h="3429000" fill="none" extrusionOk="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9;p3:notes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Ms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IbAAD4JQAAODEAABAAAAAmAAAACAAAAL0/AAD/Hw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110;p3:notes"/>
          <p:cNvSpPr>
            <a:spLocks noGrp="1" noChangeArrowheads="1"/>
            <a:extLst>
              <a:ext uri="smNativeData">
                <pr:smNativeData xmlns:pr="smNativeData" xmlns="smNativeData" val="SMDATA_15_20jBaRMAAAAlAAAACwAAAA0AAAAAOAQAAAgHAAD4JQAABBo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AUAAAAAQAAACMAAAAjAAAAIwAAAB4AAAAAAAAASwAAAEsAAAAAAAAASwAAAEs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5486400" b="3086100"/>
            <a:pathLst>
              <a:path w="5486400" h="3086100" fill="none" extrusionOk="0">
                <a:moveTo>
                  <a:pt x="0" y="0"/>
                </a:moveTo>
                <a:lnTo>
                  <a:pt x="5486400" y="0"/>
                </a:lnTo>
                <a:lnTo>
                  <a:pt x="5486400" y="3086100"/>
                </a:lnTo>
                <a:lnTo>
                  <a:pt x="0" y="3086100"/>
                </a:lnTo>
                <a:close/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BIf4s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DywAAD/HwAA"/>
              </a:ext>
            </a:extLst>
          </p:cNvSpPr>
          <p:nvPr>
            <p:ph type="title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17;p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EEssh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DywAAD/HwAA"/>
              </a:ext>
            </a:extLst>
          </p:cNvSpPr>
          <p:nvPr>
            <p:ph idx="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4" name="Google Shape;18;p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J0fTN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5" name="Google Shape;19;p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Lm6lu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20;p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MLNFU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9A14-5AFA-EE6C-B403-AC39D44D42F9}" type="slidenum">
              <a:rPr lang="ru-ru" cap="none"/>
              <a:t/>
            </a:fld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0;p1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NACAABbHQAAqAwAABAAAAAmAAAACAAAAL2wAAD/Hw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cap="none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71;p1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4x8AABMGAADbRQAADiQAABAAAAAmAAAACAAAAD2wAAD/HwAA"/>
              </a:ext>
            </a:extLst>
          </p:cNvSpPr>
          <p:nvPr>
            <p:ph idx="1"/>
          </p:nvPr>
        </p:nvSpPr>
        <p:spPr>
          <a:xfrm>
            <a:off x="5183505" y="987425"/>
            <a:ext cx="6172200" cy="487362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 cap="none"/>
            </a:lvl1pPr>
            <a:lvl2pPr marL="914400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 sz="2800" cap="none"/>
            </a:lvl2pPr>
            <a:lvl3pPr marL="1371600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 cap="none"/>
            </a:lvl3pPr>
            <a:lvl4pPr marL="1828800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 cap="none"/>
            </a:lvl4pPr>
            <a:lvl5pPr marL="2286000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 cap="none"/>
            </a:lvl5pPr>
            <a:lvl6pPr marL="2743200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 cap="none"/>
            </a:lvl6pPr>
            <a:lvl7pPr marL="3200400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 cap="none"/>
            </a:lvl7pPr>
            <a:lvl8pPr marL="3657600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 cap="none"/>
            </a:lvl8pPr>
            <a:lvl9pPr marL="4114800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 cap="none"/>
            </a:lvl9pPr>
          </a:lstStyle>
          <a:p>
            <a:pPr/>
          </a:p>
        </p:txBody>
      </p:sp>
      <p:sp>
        <p:nvSpPr>
          <p:cNvPr id="4" name="Google Shape;72;p1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KgMAABbHQAAGyQAABAAAAAmAAAACAAAAD2wAAD/HwAA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1600" cap="none"/>
            </a:lvl1pPr>
            <a:lvl2pPr marL="914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400" cap="none"/>
            </a:lvl2pPr>
            <a:lvl3pPr marL="1371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200" cap="none"/>
            </a:lvl3pPr>
            <a:lvl4pPr marL="1828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4pPr>
            <a:lvl5pPr marL="22860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5pPr>
            <a:lvl6pPr marL="2743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6pPr>
            <a:lvl7pPr marL="3200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7pPr>
            <a:lvl8pPr marL="3657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8pPr>
            <a:lvl9pPr marL="4114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9pPr>
          </a:lstStyle>
          <a:p>
            <a:pPr/>
          </a:p>
        </p:txBody>
      </p:sp>
      <p:sp>
        <p:nvSpPr>
          <p:cNvPr id="5" name="Google Shape;73;p1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D990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74;p1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7" name="Google Shape;75;p1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E15F-11FA-EE17-B403-E742AF4D42B2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7;p1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DywAAD/HwAA"/>
              </a:ext>
            </a:extLst>
          </p:cNvSpPr>
          <p:nvPr>
            <p:ph type="title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78;p1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D990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DyyAAD/HwAA"/>
              </a:ext>
            </a:extLst>
          </p:cNvSpPr>
          <p:nvPr>
            <p:ph idx="1"/>
          </p:nvPr>
        </p:nvSpPr>
        <p:spPr>
          <a:xfrm rot="5400000">
            <a:off x="3919855" y="-1256030"/>
            <a:ext cx="4351655" cy="10515600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4" name="Google Shape;79;p1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D990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5" name="Google Shape;80;p1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81;p18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C4AF-E1FA-EE32-B403-17678A4D4242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3;p1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rDUAAD8CAADYRQAAACYAABAAAAAmAAAACAAAAD2yAAD/HwAA"/>
              </a:ext>
            </a:extLst>
          </p:cNvSpPr>
          <p:nvPr>
            <p:ph type="title"/>
          </p:nvPr>
        </p:nvSpPr>
        <p:spPr>
          <a:xfrm rot="5400000">
            <a:off x="7133590" y="1956435"/>
            <a:ext cx="5812155" cy="2628900"/>
          </a:xfr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84;p1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C8NAAAACYAABAAAAAmAAAACAAAAD2yAAD/HwAA"/>
              </a:ext>
            </a:extLst>
          </p:cNvSpPr>
          <p:nvPr>
            <p:ph idx="1"/>
          </p:nvPr>
        </p:nvSpPr>
        <p:spPr>
          <a:xfrm rot="5400000">
            <a:off x="1798955" y="-595630"/>
            <a:ext cx="5812155" cy="7734300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4" name="Google Shape;85;p1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5" name="Google Shape;86;p1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87;p1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DA70-3EFA-EE2C-B403-C879944D429D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;p16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BRQAU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23;p16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HEPRb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4" name="Google Shape;24;p16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FsNBv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DC10-5EFA-EE2A-B403-A87F924D42FD}" type="slidenum">
              <a:rPr lang="ru-ru" cap="none"/>
              <a:t/>
            </a:fld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;p10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II5JJ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NACAABbHQAAqAwAABAAAAAmAAAACAAAAL2wAAD/Hw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cap="none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27;p10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I4mRX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4x8AABMGAADbRQAADiQAABAAAAAmAAAACAAAAIGAAAD/HwAA"/>
              </a:ext>
            </a:extLst>
          </p:cNvSpPr>
          <p:nvPr>
            <p:ph type="pic" idx="2"/>
          </p:nvPr>
        </p:nvSpPr>
        <p:spPr>
          <a:xfrm>
            <a:off x="5183505" y="987425"/>
            <a:ext cx="6172200" cy="4873625"/>
          </a:xfrm>
          <a:noFill/>
          <a:ln>
            <a:noFill/>
          </a:ln>
        </p:spPr>
      </p:sp>
      <p:sp>
        <p:nvSpPr>
          <p:cNvPr id="4" name="Google Shape;28;p10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IEAw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KgMAABbHQAAGyQAABAAAAAmAAAACAAAAD2wAAD/HwAA"/>
              </a:ext>
            </a:extLst>
          </p:cNvSpPr>
          <p:nvPr>
            <p:ph idx="1"/>
          </p:nvPr>
        </p:nvSpPr>
        <p:spPr>
          <a:xfrm>
            <a:off x="840105" y="2057400"/>
            <a:ext cx="3931920" cy="381190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1600" cap="none"/>
            </a:lvl1pPr>
            <a:lvl2pPr marL="914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400" cap="none"/>
            </a:lvl2pPr>
            <a:lvl3pPr marL="1371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200" cap="none"/>
            </a:lvl3pPr>
            <a:lvl4pPr marL="1828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4pPr>
            <a:lvl5pPr marL="22860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5pPr>
            <a:lvl6pPr marL="2743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6pPr>
            <a:lvl7pPr marL="3200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7pPr>
            <a:lvl8pPr marL="3657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8pPr>
            <a:lvl9pPr marL="4114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000" cap="none"/>
            </a:lvl9pPr>
          </a:lstStyle>
          <a:p>
            <a:pPr/>
          </a:p>
        </p:txBody>
      </p:sp>
      <p:sp>
        <p:nvSpPr>
          <p:cNvPr id="5" name="Google Shape;29;p10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30;p10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q6bo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7" name="Google Shape;31;p10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F849-07FA-EE0E-B403-F15BB64D42A4}" type="slidenum">
              <a:rPr lang="ru-ru" cap="none"/>
              <a:t/>
            </a:fld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x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3;p11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gUAAD8CAADbRQAAZwoAABAAAAAmAAAACAAAAD2wAAD/HwAA"/>
              </a:ext>
            </a:extLst>
          </p:cNvSpPr>
          <p:nvPr>
            <p:ph type="title"/>
          </p:nvPr>
        </p:nvSpPr>
        <p:spPr>
          <a:xfrm>
            <a:off x="839470" y="365125"/>
            <a:ext cx="10516235" cy="1325880"/>
          </a:xfr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34;p11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gUAAFgKAADlJAAAaQ8AABAAAAAmAAAACAAAAL2wAAD/HwAA"/>
              </a:ext>
            </a:extLst>
          </p:cNvSpPr>
          <p:nvPr>
            <p:ph idx="1"/>
          </p:nvPr>
        </p:nvSpPr>
        <p:spPr>
          <a:xfrm>
            <a:off x="839470" y="1681480"/>
            <a:ext cx="5158105" cy="823595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45720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400" b="1" cap="none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4" name="Google Shape;35;p11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C694-DAFA-EE30-B403-2C65884D4279}" type="slidenum">
              <a:rPr lang="ru-ru" cap="none"/>
              <a:t/>
            </a:fld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7;p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KWN2W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DywAAD/HwAA"/>
              </a:ext>
            </a:extLst>
          </p:cNvSpPr>
          <p:nvPr>
            <p:ph type="title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38;p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AIJQAAACYAABAAAAAmAAAACAAAAD2wAAD/HwAA"/>
              </a:ext>
            </a:extLst>
          </p:cNvSpPr>
          <p:nvPr>
            <p:ph idx="1"/>
          </p:nvPr>
        </p:nvSpPr>
        <p:spPr>
          <a:xfrm>
            <a:off x="838200" y="1825625"/>
            <a:ext cx="5181600" cy="435165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4" name="Google Shape;39;p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P8Ahes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CUAADsLAADYRQAAACYAABAAAAAmAAAACAAAAD2wAAD/HwAA"/>
              </a:ext>
            </a:extLst>
          </p:cNvSpPr>
          <p:nvPr>
            <p:ph idx="2"/>
          </p:nvPr>
        </p:nvSpPr>
        <p:spPr>
          <a:xfrm>
            <a:off x="6172200" y="1825625"/>
            <a:ext cx="5181600" cy="435165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5" name="Google Shape;40;p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41;p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7" name="Google Shape;42;p9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96F2-BCFA-EE60-B403-4A35D84D421F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4;p12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OgGAACgQQAAmBUAABAAAAAmAAAACAAAAL2wAAD/HwAA"/>
              </a:ext>
            </a:extLst>
          </p:cNvSpPr>
          <p:nvPr>
            <p:ph type="ctrTitle"/>
          </p:nvPr>
        </p:nvSpPr>
        <p:spPr>
          <a:xfrm>
            <a:off x="1524000" y="1122680"/>
            <a:ext cx="9144000" cy="2387600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6000" cap="none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45;p12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Ciii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CkWAACgQQAAWCAAABAAAAAmAAAACAAAAD2wAAD/HwAA"/>
              </a:ext>
            </a:extLst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400" cap="none"/>
            </a:lvl1pPr>
            <a:lvl2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000" cap="none"/>
            </a:lvl2pPr>
            <a:lvl3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800" cap="none"/>
            </a:lvl3pPr>
            <a:lvl4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/>
            </a:lvl4pPr>
            <a:lvl5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/>
            </a:lvl5pPr>
            <a:lvl6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/>
            </a:lvl6pPr>
            <a:lvl7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/>
            </a:lvl7pPr>
            <a:lvl8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/>
            </a:lvl8pPr>
            <a:lvl9pPr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/>
            </a:lvl9pPr>
          </a:lstStyle>
          <a:p>
            <a:pPr/>
          </a:p>
        </p:txBody>
      </p:sp>
      <p:sp>
        <p:nvSpPr>
          <p:cNvPr id="4" name="Google Shape;46;p12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5" name="Google Shape;47;p12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48;p12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JejV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CE56-18FA-EE38-B403-EE6D804D42BB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0;p13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oF53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gUAAIUKAADORQAAERwAABAAAAAmAAAACAAAAL2wAAD/HwAA"/>
              </a:ext>
            </a:extLst>
          </p:cNvSpPr>
          <p:nvPr>
            <p:ph type="title"/>
          </p:nvPr>
        </p:nvSpPr>
        <p:spPr>
          <a:xfrm>
            <a:off x="831850" y="1710055"/>
            <a:ext cx="10515600" cy="2852420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6000" cap="none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51;p13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gUAADwcAADORQAAdiUAABAAAAAmAAAACAAAAD2wAAD/HwAA"/>
              </a:ext>
            </a:extLst>
          </p:cNvSpPr>
          <p:nvPr>
            <p:ph idx="1"/>
          </p:nvPr>
        </p:nvSpPr>
        <p:spPr>
          <a:xfrm>
            <a:off x="831850" y="4589780"/>
            <a:ext cx="10515600" cy="1499870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400" cap="none">
                <a:solidFill>
                  <a:srgbClr val="888888"/>
                </a:solidFill>
              </a:defRPr>
            </a:lvl1pPr>
            <a:lvl2pPr marL="914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000" cap="none">
                <a:solidFill>
                  <a:srgbClr val="888888"/>
                </a:solidFill>
              </a:defRPr>
            </a:lvl2pPr>
            <a:lvl3pPr marL="1371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800" cap="none">
                <a:solidFill>
                  <a:srgbClr val="888888"/>
                </a:solidFill>
              </a:defRPr>
            </a:lvl3pPr>
            <a:lvl4pPr marL="1828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>
                <a:solidFill>
                  <a:srgbClr val="888888"/>
                </a:solidFill>
              </a:defRPr>
            </a:lvl4pPr>
            <a:lvl5pPr marL="22860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>
                <a:solidFill>
                  <a:srgbClr val="888888"/>
                </a:solidFill>
              </a:defRPr>
            </a:lvl5pPr>
            <a:lvl6pPr marL="2743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>
                <a:solidFill>
                  <a:srgbClr val="888888"/>
                </a:solidFill>
              </a:defRPr>
            </a:lvl6pPr>
            <a:lvl7pPr marL="3200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>
                <a:solidFill>
                  <a:srgbClr val="888888"/>
                </a:solidFill>
              </a:defRPr>
            </a:lvl7pPr>
            <a:lvl8pPr marL="3657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>
                <a:solidFill>
                  <a:srgbClr val="888888"/>
                </a:solidFill>
              </a:defRPr>
            </a:lvl8pPr>
            <a:lvl9pPr marL="4114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cap="none">
                <a:solidFill>
                  <a:srgbClr val="888888"/>
                </a:solidFill>
              </a:defRPr>
            </a:lvl9pPr>
          </a:lstStyle>
          <a:p>
            <a:pPr/>
          </a:p>
        </p:txBody>
      </p:sp>
      <p:sp>
        <p:nvSpPr>
          <p:cNvPr id="4" name="Google Shape;52;p13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D990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5" name="Google Shape;53;p13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6" name="Google Shape;54;p13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DE30-7EFA-EE28-B403-887D904D42DD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D8CAADbRQAAZwoAABAAAAAmAAAACAAAAD2wAAD/HwAA"/>
              </a:ext>
            </a:extLst>
          </p:cNvSpPr>
          <p:nvPr>
            <p:ph type="title"/>
          </p:nvPr>
        </p:nvSpPr>
        <p:spPr>
          <a:xfrm>
            <a:off x="840105" y="365125"/>
            <a:ext cx="10515600" cy="1325880"/>
          </a:xfr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57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FgKAADlJAAAaQ8AABAAAAAmAAAACAAAAL2wAAD/HwAA"/>
              </a:ext>
            </a:extLst>
          </p:cNvSpPr>
          <p:nvPr>
            <p:ph idx="1"/>
          </p:nvPr>
        </p:nvSpPr>
        <p:spPr>
          <a:xfrm>
            <a:off x="840105" y="1681480"/>
            <a:ext cx="5157470" cy="823595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45720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400" b="1" cap="none"/>
            </a:lvl1pPr>
            <a:lvl2pPr marL="914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000" b="1" cap="none"/>
            </a:lvl2pPr>
            <a:lvl3pPr marL="1371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800" b="1" cap="none"/>
            </a:lvl3pPr>
            <a:lvl4pPr marL="1828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4pPr>
            <a:lvl5pPr marL="22860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5pPr>
            <a:lvl6pPr marL="2743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6pPr>
            <a:lvl7pPr marL="3200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7pPr>
            <a:lvl8pPr marL="3657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8pPr>
            <a:lvl9pPr marL="4114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9pPr>
          </a:lstStyle>
          <a:p>
            <a:pPr/>
          </a:p>
        </p:txBody>
      </p:sp>
      <p:sp>
        <p:nvSpPr>
          <p:cNvPr id="4" name="Google Shape;58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GkPAADlJAAAFCYAABAAAAAmAAAACAAAAD2wAAD/HwAA"/>
              </a:ext>
            </a:extLst>
          </p:cNvSpPr>
          <p:nvPr>
            <p:ph idx="2"/>
          </p:nvPr>
        </p:nvSpPr>
        <p:spPr>
          <a:xfrm>
            <a:off x="840105" y="2505075"/>
            <a:ext cx="5157470" cy="368490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5" name="Google Shape;59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CUAAFgKAADbRQAAaQ8AABAAAAAmAAAACAAAAL2wAAD/HwAA"/>
              </a:ext>
            </a:extLst>
          </p:cNvSpPr>
          <p:nvPr>
            <p:ph idx="3"/>
          </p:nvPr>
        </p:nvSpPr>
        <p:spPr>
          <a:xfrm>
            <a:off x="6172200" y="1681480"/>
            <a:ext cx="5183505" cy="823595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45720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400" b="1" cap="none"/>
            </a:lvl1pPr>
            <a:lvl2pPr marL="914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000" b="1" cap="none"/>
            </a:lvl2pPr>
            <a:lvl3pPr marL="1371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800" b="1" cap="none"/>
            </a:lvl3pPr>
            <a:lvl4pPr marL="1828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4pPr>
            <a:lvl5pPr marL="22860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5pPr>
            <a:lvl6pPr marL="2743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6pPr>
            <a:lvl7pPr marL="32004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7pPr>
            <a:lvl8pPr marL="36576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8pPr>
            <a:lvl9pPr marL="41148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1600" b="1" cap="none"/>
            </a:lvl9pPr>
          </a:lstStyle>
          <a:p>
            <a:pPr/>
          </a:p>
        </p:txBody>
      </p:sp>
      <p:sp>
        <p:nvSpPr>
          <p:cNvPr id="6" name="Google Shape;60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CUAAGkPAADbRQAAFCYAABAAAAAmAAAACAAAAD2wAAD/HwAA"/>
              </a:ext>
            </a:extLst>
          </p:cNvSpPr>
          <p:nvPr>
            <p:ph idx="4"/>
          </p:nvPr>
        </p:nvSpPr>
        <p:spPr>
          <a:xfrm>
            <a:off x="6172200" y="2505075"/>
            <a:ext cx="5183505" cy="368490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1pPr>
            <a:lvl2pPr marL="914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2pPr>
            <a:lvl3pPr marL="1371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3pPr>
            <a:lvl4pPr marL="1828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4pPr>
            <a:lvl5pPr marL="22860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5pPr>
            <a:lvl6pPr marL="27432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6pPr>
            <a:lvl7pPr marL="32004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7pPr>
            <a:lvl8pPr marL="36576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8pPr>
            <a:lvl9pPr marL="411480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lvl9pPr>
          </a:lstStyle>
          <a:p>
            <a:pPr/>
          </a:p>
        </p:txBody>
      </p:sp>
      <p:sp>
        <p:nvSpPr>
          <p:cNvPr id="7" name="Google Shape;61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8" name="Google Shape;62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BBny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9" name="Google Shape;63;p1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A064-2AFA-EE56-B403-DC03EE4D4289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5;p15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D990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DywAAD/HwAA"/>
              </a:ext>
            </a:extLst>
          </p:cNvSpPr>
          <p:nvPr>
            <p:ph type="title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3" name="Google Shape;66;p15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ywAAD/HwAA"/>
              </a:ext>
            </a:extLst>
          </p:cNvSpPr>
          <p:nvPr>
            <p:ph type="dt" idx="10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4" name="Google Shape;67;p15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D990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ywAAD/HwAA"/>
              </a:ext>
            </a:extLst>
          </p:cNvSpPr>
          <p:nvPr>
            <p:ph type="ftr" idx="11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9pPr>
          </a:lstStyle>
          <a:p>
            <a:pPr/>
          </a:p>
        </p:txBody>
      </p:sp>
      <p:sp>
        <p:nvSpPr>
          <p:cNvPr id="5" name="Google Shape;68;p15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ywAAD/HwAA"/>
              </a:ext>
            </a:extLst>
          </p:cNvSpPr>
          <p:nvPr>
            <p:ph type="sldNum" idx="12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D201-4FFA-EE24-B403-B9719C4D42EC}" type="slidenum">
              <a:rPr lang="ru-ru" cap="none"/>
              <a:t>‹#›</a:t>
            </a:fld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blipFill>
          <a:blip r:embed="rId1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;p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L2/AAD/HwAA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3" name="Google Shape;11;p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FOFGQ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L2/AAD/HwAA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marL="457200" marR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itchFamily="2" charset="-52"/>
              <a:buChar char="•"/>
              <a:defRPr sz="2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914400" marR="0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itchFamily="2" charset="-52"/>
              <a:buChar char="•"/>
              <a:defRPr sz="24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1371600" marR="0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itchFamily="2" charset="-52"/>
              <a:buChar char="•"/>
              <a:defRPr sz="20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1828800" marR="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itchFamily="2" charset="-52"/>
              <a:buChar char="•"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2286000" marR="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itchFamily="2" charset="-52"/>
              <a:buChar char="•"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2743200" marR="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itchFamily="2" charset="-52"/>
              <a:buChar char="•"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3200400" marR="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itchFamily="2" charset="-52"/>
              <a:buChar char="•"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3657600" marR="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itchFamily="2" charset="-52"/>
              <a:buChar char="•"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4114800" marR="0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itchFamily="2" charset="-52"/>
              <a:buChar char="•"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4" name="Google Shape;12;p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GcWPMs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L2/AAD/HwAA"/>
              </a:ext>
            </a:extLst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5" name="Google Shape;13;p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NY8Vas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L2/AAD/HwAA"/>
              </a:ext>
            </a:extLst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/>
          </a:p>
        </p:txBody>
      </p:sp>
      <p:sp>
        <p:nvSpPr>
          <p:cNvPr id="6" name="Google Shape;14;p7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LBMP8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L2/AAD/HwAA"/>
              </a:ext>
            </a:extLst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fld id="{17BBBD2F-61FA-EE4B-B403-971EF34D42C2}" type="slidenum">
              <a:rPr lang="ru-ru" cap="none"/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1pPr>
      <a:lvl2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2pPr>
      <a:lvl3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3pPr>
      <a:lvl4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4pPr>
      <a:lvl5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5pPr>
      <a:lvl6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6pPr>
      <a:lvl7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7pPr>
      <a:lvl8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8pPr>
      <a:lvl9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9pPr>
    </p:titleStyle>
    <p:body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1pPr>
      <a:lvl2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2pPr>
      <a:lvl3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3pPr>
      <a:lvl4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4pPr>
      <a:lvl5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5pPr>
      <a:lvl6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6pPr>
      <a:lvl7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7pPr>
      <a:lvl8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8pPr>
      <a:lvl9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1pPr>
      <a:lvl2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2pPr>
      <a:lvl3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3pPr>
      <a:lvl4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4pPr>
      <a:lvl5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5pPr>
      <a:lvl6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6pPr>
      <a:lvl7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7pPr>
      <a:lvl8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8pPr>
      <a:lvl9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kern="1" cap="none" spc="0" baseline="0">
          <a:solidFill>
            <a:srgbClr val="000000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e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e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Relationship Id="rId4" Type="http://schemas.openxmlformats.org/officeDocument/2006/relationships/image" Target="../media/image4.jpeg"/><Relationship Id="rId5" Type="http://schemas.openxmlformats.org/officeDocument/2006/relationships/image" Target="../media/image8.jpeg"/><Relationship Id="rId6" Type="http://schemas.openxmlformats.org/officeDocument/2006/relationships/image" Target="../media/image5.jpeg"/><Relationship Id="rId7" Type="http://schemas.openxmlformats.org/officeDocument/2006/relationships/image" Target="../media/image7.jpe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92;p1" descr="Аудитория"/>
          <p:cNvPicPr>
            <a:picLocks noGrp="1" noChangeArrowheads="1"/>
            <a:extLst>
              <a:ext uri="smNativeData">
                <pr:smNativeData xmlns:pr="smNativeData" xmlns="smNativeData" val="SMDATA_17_20jBaRMAAAAlAAAAEQ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GAAAAAAAAAAEAAAAAAAAAMwAAAAAAAAAeAAAAZAAAAGQAAAAAAAAAy8vLADMAAAAAAAAAHgAAAGQAAABkAAAAAAAAAAcAAAA4AAAAAAAAAAAAAAAAAAAA////AAAAAAAAAAAAAAAAAAAAAAAAAAAAAAAAAAAAAABkAAAAZAAAAAAAAAAjAAAABAAAAGQAAAAXAAAAFAAAAAAAAAAAAAAA/38AAP9/AAAAAAAACQAAAAQAAAAAAAAAHgAAAGgAAAAAAAAAAAAAAAAAAAAAAAAAAAAAABAnAAAQJwAAAAAAAAAAAAAAAAAAAAAAAAAAAAAAAAAAAAAAAAAAAABaAAAAAAAAAMDA/wAAAAAAAAAAAAA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AAAAADLy8sAwMD/AH9/fwAAAAAAAAAAAAAAAAD///8AAAAAACEAAAAYAAAAFAAAAAEDAADUCgAAmhcAABwiAAAQAAAAJgAAAAgAAAABhwAA///BAQ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 flipH="1">
            <a:off x="488315" y="1760220"/>
            <a:ext cx="3348355" cy="378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>
              <a:srgbClr val="000000">
                <a:alpha val="49000"/>
              </a:srgbClr>
            </a:outerShdw>
          </a:effectLst>
        </p:spPr>
      </p:pic>
      <p:sp>
        <p:nvSpPr>
          <p:cNvPr id="3" name="Google Shape;93;p1"/>
          <p:cNvSpPr>
            <a:extLst>
              <a:ext uri="smNativeData">
                <pr:smNativeData xmlns:pr="smNativeData" xmlns="smNativeData" val="SMDATA_15_20jBa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/xcAAD4NAADVSAAA3hIAAAAgAAAmAAAACAAAAP//////////"/>
              </a:ext>
            </a:extLst>
          </p:cNvSpPr>
          <p:nvPr/>
        </p:nvSpPr>
        <p:spPr>
          <a:xfrm>
            <a:off x="3900805" y="2152650"/>
            <a:ext cx="7938770" cy="914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cap="none">
              <a:solidFill>
                <a:srgbClr val="1F3864"/>
              </a:solidFill>
              <a:latin typeface="Calibri" pitchFamily="2" charset="-52"/>
              <a:ea typeface="Calibri" pitchFamily="2" charset="-52"/>
              <a:cs typeface="Calibri" pitchFamily="2" charset="-52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cap="none">
                <a:solidFill>
                  <a:srgbClr val="1F3864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Тема «</a:t>
            </a:r>
            <a:r>
              <a:rPr lang="ru-ru" sz="3200" b="1" cap="none">
                <a:solidFill>
                  <a:srgbClr val="1F3864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Лови ошибку!</a:t>
            </a:r>
            <a:r>
              <a:rPr lang="ru-ru" sz="3200" cap="none">
                <a:solidFill>
                  <a:srgbClr val="1F3864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»</a:t>
            </a:r>
            <a:endParaRPr sz="3200" cap="none">
              <a:solidFill>
                <a:srgbClr val="1F3864"/>
              </a:solidFill>
              <a:latin typeface="Calibri" pitchFamily="2" charset="-52"/>
              <a:ea typeface="Calibri" pitchFamily="2" charset="-52"/>
              <a:cs typeface="Calibri" pitchFamily="2" charset="-52"/>
            </a:endParaRPr>
          </a:p>
        </p:txBody>
      </p:sp>
      <p:sp>
        <p:nvSpPr>
          <p:cNvPr id="4" name="Google Shape;94;p1"/>
          <p:cNvSpPr>
            <a:extLst>
              <a:ext uri="smNativeData">
                <pr:smNativeData xmlns:pr="smNativeData" xmlns="smNativeData" val="SMDATA_15_20jBa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FA0AAHQBAACIOQAA+QkAABAgAAAmAAAACAAAAP//////////"/>
              </a:ext>
            </a:extLst>
          </p:cNvSpPr>
          <p:nvPr/>
        </p:nvSpPr>
        <p:spPr>
          <a:xfrm>
            <a:off x="2125980" y="236220"/>
            <a:ext cx="7226300" cy="13849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cap="none">
                <a:solidFill>
                  <a:srgbClr val="1F3864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Региональный интенсив </a:t>
            </a:r>
            <a:endParaRPr sz="2800" b="1" cap="none">
              <a:solidFill>
                <a:srgbClr val="1F3864"/>
              </a:solidFill>
              <a:latin typeface="Calibri" pitchFamily="2" charset="-52"/>
              <a:ea typeface="Calibri" pitchFamily="2" charset="-52"/>
              <a:cs typeface="Calibri" pitchFamily="2" charset="-52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cap="none">
                <a:solidFill>
                  <a:srgbClr val="1F3864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«Конструирование урока: от идеи до результата»</a:t>
            </a:r>
            <a:endParaRPr b="1" cap="none"/>
          </a:p>
        </p:txBody>
      </p:sp>
      <p:sp>
        <p:nvSpPr>
          <p:cNvPr id="5" name="Google Shape;95;p1"/>
          <p:cNvSpPr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sRwAAEAcAABkSAAAjCEAAAAAAAAmAAAACAAAAP//////////"/>
              </a:ext>
            </a:extLst>
          </p:cNvSpPr>
          <p:nvPr/>
        </p:nvSpPr>
        <p:spPr>
          <a:xfrm>
            <a:off x="4664075" y="4592320"/>
            <a:ext cx="7103745" cy="8610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000" cap="none"/>
            </a:pPr>
            <a:r>
              <a:rPr lang="ru-ru" b="1" i="1" cap="none">
                <a:solidFill>
                  <a:srgbClr val="1D3152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спикер Шамахова Виктория Игоревна </a:t>
            </a:r>
            <a:endParaRPr lang="ru-ru" b="1" i="1" cap="none">
              <a:solidFill>
                <a:srgbClr val="1D3152"/>
              </a:solidFill>
              <a:latin typeface="Calibri" pitchFamily="2" charset="-52"/>
              <a:ea typeface="Calibri" pitchFamily="2" charset="-52"/>
              <a:cs typeface="Calibri" pitchFamily="2" charset="-52"/>
            </a:endParaRPr>
          </a:p>
          <a:p>
            <a:pPr marL="0" marR="0" indent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b="1" i="1" cap="none">
                <a:solidFill>
                  <a:srgbClr val="1D3152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  <a:p>
            <a:pPr marL="0" marR="0" indent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000" cap="none"/>
            </a:pPr>
            <a:r>
              <a:rPr lang="ru-ru" b="1" i="1" cap="none">
                <a:solidFill>
                  <a:srgbClr val="1D3152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учитель английского языка, МБОУ СОШ №6, г.о. Балашиха</a:t>
            </a:r>
            <a:endParaRPr lang="ru-ru" b="1" i="1" cap="none">
              <a:solidFill>
                <a:srgbClr val="1D3152"/>
              </a:solidFill>
              <a:latin typeface="Calibri" pitchFamily="2" charset="-52"/>
              <a:ea typeface="Calibri" pitchFamily="2" charset="-52"/>
              <a:cs typeface="Calibri" pitchFamily="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0;p2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4QwAAD8CAAD/OAAAZwoAABAAAAAmAAAACAAAAD0wAAD/HwAA"/>
              </a:ext>
            </a:extLst>
          </p:cNvSpPr>
          <p:nvPr>
            <p:ph type="title"/>
          </p:nvPr>
        </p:nvSpPr>
        <p:spPr>
          <a:xfrm>
            <a:off x="2093595" y="365125"/>
            <a:ext cx="7171690" cy="1325880"/>
          </a:xfr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700" cap="none"/>
              <a:t>Краткое описание опыта</a:t>
            </a:r>
            <a:endParaRPr sz="3700" cap="none"/>
          </a:p>
        </p:txBody>
      </p:sp>
      <p:sp>
        <p:nvSpPr>
          <p:cNvPr id="3" name="Google Shape;101;p2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KAUAADsLAADYRQAAUCMAAAAAAAAmAAAACAAAAD0wAAD/HwAA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391477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000" cap="none"/>
            </a:pPr>
            <a:r>
              <a:rPr lang="ru-ru" cap="none"/>
              <a:t>Цель:</a:t>
            </a:r>
            <a:r>
              <a:t> </a:t>
            </a:r>
            <a:r>
              <a:rPr lang="ru-ru" i="1" cap="none">
                <a:solidFill>
                  <a:srgbClr val="002060"/>
                </a:solidFill>
              </a:rPr>
              <a:t>В течение двух уроков английского языка в третьих классах провести апробацию приёма «Лови ошибку!» А. А. Гина, выявив при помощи рефлексии в конце урока количество детей, успешно усвоивших новый материал.</a:t>
            </a:r>
            <a:endParaRPr lang="ru-ru" i="1" cap="none">
              <a:solidFill>
                <a:srgbClr val="002060"/>
              </a:solidFill>
            </a:endParaRP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1" cap="none">
                <a:solidFill>
                  <a:srgbClr val="002060"/>
                </a:solidFill>
              </a:defRPr>
            </a:pP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000" cap="none"/>
            </a:pPr>
            <a:r>
              <a:rPr lang="ru-ru" cap="none"/>
              <a:t>Задачи:</a:t>
            </a:r>
            <a:endParaRPr lang="ru-ru" cap="none"/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cap="none"/>
            </a:pPr>
            <a:r>
              <a:t>Образовательные</a:t>
            </a: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1" cap="none">
                <a:solidFill>
                  <a:srgbClr val="002060"/>
                </a:solidFill>
              </a:defRPr>
            </a:pPr>
            <a:r>
              <a:t>-- Обеспечить в ходе занятия освоение и первичное закрепление предлогов места.</a:t>
            </a: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1" cap="none">
                <a:solidFill>
                  <a:srgbClr val="002060"/>
                </a:solidFill>
              </a:defRPr>
            </a:pP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0" cap="none">
                <a:solidFill>
                  <a:srgbClr val="000000"/>
                </a:solidFill>
              </a:defRPr>
            </a:pPr>
            <a:r>
              <a:t>Развивающие</a:t>
            </a: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1" cap="none">
                <a:solidFill>
                  <a:srgbClr val="002060"/>
                </a:solidFill>
              </a:defRPr>
            </a:pPr>
            <a:r>
              <a:rPr lang="ru-ru" i="0" cap="none"/>
              <a:t>-- Сформировать положительное отношения к учению, интересов, способностей.</a:t>
            </a:r>
            <a:endParaRPr lang="ru-ru" i="0" cap="none"/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0" cap="none">
                <a:solidFill>
                  <a:srgbClr val="002060"/>
                </a:solidFill>
              </a:defRPr>
            </a:pP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0" cap="none">
                <a:solidFill>
                  <a:srgbClr val="002060"/>
                </a:solidFill>
              </a:defRPr>
            </a:pPr>
            <a:r>
              <a:t>Воспитательные</a:t>
            </a: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sz="2000" i="0" cap="none">
                <a:solidFill>
                  <a:srgbClr val="002060"/>
                </a:solidFill>
              </a:defRPr>
            </a:pPr>
            <a:r>
              <a:t>-- Содействовать воспитанию чувства товарищества, заботы о положении дел в группе и отдельных товарищей.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g3352f216e9d_0_0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pgIAAEUJAAA0HgAA6iEAAAAAAAAmAAAACAAAAD0wAAD/HwAA"/>
              </a:ext>
            </a:extLst>
          </p:cNvSpPr>
          <p:nvPr>
            <p:ph type="body" idx="1"/>
          </p:nvPr>
        </p:nvSpPr>
        <p:spPr>
          <a:xfrm>
            <a:off x="430530" y="1506855"/>
            <a:ext cx="4479290" cy="400621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Впервые идея приёма «Лови ошибку!» была описана в книге </a:t>
            </a:r>
            <a:r>
              <a:rPr b="1" cap="none"/>
              <a:t>«Приёмы педагогической техники»</a:t>
            </a:r>
            <a:r>
              <a:t> </a:t>
            </a:r>
            <a:r>
              <a:rPr b="1" cap="none"/>
              <a:t>А. А. Гина. </a:t>
            </a: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Впервые книга была издана в </a:t>
            </a:r>
            <a:r>
              <a:rPr b="1" cap="none"/>
              <a:t>1999</a:t>
            </a:r>
            <a:r>
              <a:t> году и с</a:t>
            </a:r>
          </a:p>
          <a:p>
            <a:pPr marL="228600" indent="-50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тех пор </a:t>
            </a:r>
            <a:r>
              <a:rPr b="1" cap="none"/>
              <a:t>неоднократно</a:t>
            </a:r>
            <a:r>
              <a:t> переиздавлась. </a:t>
            </a:r>
          </a:p>
        </p:txBody>
      </p:sp>
      <p:pic>
        <p:nvPicPr>
          <p:cNvPr id="3" name="Изображение2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BiAQ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FcfAACIAwAASTQAAO0i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094605" y="574040"/>
            <a:ext cx="3404870" cy="510349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ТекстСлайда1"/>
          <p:cNvSpPr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aTUAAJgKAABGSQAAOSAAAAAAAAAmAAAACAAAAP//////////"/>
              </a:ext>
            </a:extLst>
          </p:cNvSpPr>
          <p:nvPr/>
        </p:nvSpPr>
        <p:spPr>
          <a:xfrm>
            <a:off x="8682355" y="1722120"/>
            <a:ext cx="3228975" cy="3515995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228600" indent="-50800">
              <a:lnSpc>
                <a:spcPct val="150000"/>
              </a:lnSpc>
              <a:defRPr sz="2000" b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  <a:r>
              <a:rPr b="0" cap="none"/>
              <a:t>Год рождения: </a:t>
            </a:r>
            <a:r>
              <a:t>1958</a:t>
            </a:r>
          </a:p>
          <a:p>
            <a:pPr marL="228600" indent="-50800">
              <a:lnSpc>
                <a:spcPct val="150000"/>
              </a:lnSpc>
              <a:defRPr sz="2000" b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  <a:r>
              <a:rPr b="0" cap="none"/>
              <a:t>Место рождения: </a:t>
            </a:r>
            <a:r>
              <a:t>СССР</a:t>
            </a:r>
          </a:p>
          <a:p>
            <a:pPr marL="228600" indent="-50800">
              <a:lnSpc>
                <a:spcPct val="150000"/>
              </a:lnSpc>
              <a:defRPr sz="2000" b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  <a:r>
              <a:rPr b="0" cap="none"/>
              <a:t>Род деятельности: </a:t>
            </a:r>
            <a:r>
              <a:t>Специалист по Теории решения изобретательских задач, педагог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2;p3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EwYAANsEAABUQQAAzQwAAAAAAAAmAAAACAAAAL2wAAD/HwAA"/>
              </a:ext>
            </a:extLst>
          </p:cNvSpPr>
          <p:nvPr>
            <p:ph type="title"/>
          </p:nvPr>
        </p:nvSpPr>
        <p:spPr>
          <a:xfrm>
            <a:off x="987425" y="789305"/>
            <a:ext cx="9632315" cy="1291590"/>
          </a:xfrm>
          <a:noFill/>
          <a:ln>
            <a:noFill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rgbClr val="000000"/>
                </a:solidFill>
                <a:latin typeface="Calibri" pitchFamily="2" charset="-52"/>
                <a:ea typeface="Arial" pitchFamily="2" charset="-52"/>
                <a:cs typeface="Arial" pitchFamily="2" charset="-52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 pitchFamily="2" charset="-52"/>
                <a:ea typeface="Arial" pitchFamily="2" charset="-52"/>
                <a:cs typeface="Arial" pitchFamily="2" charset="-52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960" cap="none"/>
            </a:pPr>
            <a:r>
              <a:rPr lang="ru-ru" sz="1960" i="1" cap="none"/>
              <a:t>Тема урока «Предлоги места», 3 класс, английский язык</a:t>
            </a:r>
            <a:endParaRPr lang="ru-ru" sz="1960" i="1" cap="none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960" cap="none"/>
            </a:pPr>
            <a:r>
              <a:rPr lang="ru-ru" sz="1960" i="1" cap="none"/>
              <a:t>Апробация проведена на четвертом этапе урока «Первичное закрепление» на уроке изучения нового материала </a:t>
            </a:r>
            <a:endParaRPr lang="ru-ru" sz="1960" i="1" cap="none"/>
          </a:p>
        </p:txBody>
      </p:sp>
      <p:sp>
        <p:nvSpPr>
          <p:cNvPr id="3" name="ЗаголовокСлайда2"/>
          <p:cNvSpPr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pgIAAMYQAACjJAAAyB8AAAAAAAAmAAAACAAAAP//////////"/>
              </a:ext>
            </a:extLst>
          </p:cNvSpPr>
          <p:nvPr/>
        </p:nvSpPr>
        <p:spPr>
          <a:xfrm>
            <a:off x="430530" y="2726690"/>
            <a:ext cx="5525135" cy="24396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just">
              <a:lnSpc>
                <a:spcPct val="100000"/>
              </a:lnSpc>
              <a:defRPr lang="ru-ru" sz="1960" i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  <a:r>
              <a:rPr lang="ru-ru" sz="1800" cap="none"/>
              <a:t>Учитель показывает карточку с изображением кошки  и показывает карточку с предлогом. Задача учеников сказать «Yes», если карточка и предлог соответствуют друг другу и «No», если не соответствуют, после чего ученикам предлагается исправить ошибку. Затем карточки показывают ученики поочередно.</a:t>
            </a:r>
            <a:endParaRPr lang="ru-ru" sz="1800" cap="none"/>
          </a:p>
        </p:txBody>
      </p:sp>
      <p:sp>
        <p:nvSpPr>
          <p:cNvPr id="4" name="Прямоугольник1"/>
          <p:cNvSpPr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ZRcAAJEOAADUOQAAihIAAAAAAAAmAAAACAAAAP//////////"/>
              </a:ext>
            </a:extLst>
          </p:cNvSpPr>
          <p:nvPr/>
        </p:nvSpPr>
        <p:spPr>
          <a:xfrm>
            <a:off x="3803015" y="2367915"/>
            <a:ext cx="5597525" cy="64579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>
              <a:lnSpc>
                <a:spcPct val="150000"/>
              </a:lnSpc>
              <a:defRPr lang="ru-ru" sz="1960" i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  <a:r>
              <a:t>Первый вариант применения:</a:t>
            </a:r>
          </a:p>
          <a:p>
            <a:pPr>
              <a:lnSpc>
                <a:spcPct val="150000"/>
              </a:lnSpc>
              <a:defRPr lang="ru-ru" sz="1960" i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</a:p>
        </p:txBody>
      </p:sp>
      <p:pic>
        <p:nvPicPr>
          <p:cNvPr id="5" name="Изображение1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MVBAABhHAAAmUoAAP0g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10691495" y="4613275"/>
            <a:ext cx="1435100" cy="74930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pic>
        <p:nvPicPr>
          <p:cNvPr id="6" name="Изображение2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Pg0AADmHgAAikAAAMEjAAAA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5022850"/>
            <a:ext cx="1880870" cy="789305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pic>
        <p:nvPicPr>
          <p:cNvPr id="7" name="Изображение3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Q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A0pAAAJFQAA2jUAAPkhAAAA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6673215" y="3419475"/>
            <a:ext cx="2080895" cy="210312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pic>
        <p:nvPicPr>
          <p:cNvPr id="8" name="Изображение4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GI5AAACDwAAukYAAAAcAAAA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9328150" y="2439670"/>
            <a:ext cx="2169160" cy="211201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1"/>
          <p:cNvSpPr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gAcAAHoLAADvKQAAcw8AAAAAAAAmAAAACAAAAP//////////"/>
              </a:ext>
            </a:extLst>
          </p:cNvSpPr>
          <p:nvPr/>
        </p:nvSpPr>
        <p:spPr>
          <a:xfrm>
            <a:off x="1219200" y="1865630"/>
            <a:ext cx="5597525" cy="64579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>
              <a:lnSpc>
                <a:spcPct val="150000"/>
              </a:lnSpc>
              <a:defRPr lang="ru-ru" sz="1960" i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  <a:r>
              <a:t>Второй вариант применения:</a:t>
            </a:r>
          </a:p>
          <a:p>
            <a:pPr>
              <a:lnSpc>
                <a:spcPct val="150000"/>
              </a:lnSpc>
              <a:defRPr lang="ru-ru" sz="1960" i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</a:p>
        </p:txBody>
      </p:sp>
      <p:sp>
        <p:nvSpPr>
          <p:cNvPr id="3" name="Прямоугольник2"/>
          <p:cNvSpPr>
            <a:extLst>
              <a:ext uri="smNativeData">
                <pr:smNativeData xmlns:pr="smNativeData" xmlns="smNativeData" val="SMDATA_15_20jB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NQIAAHMPAADYJgAABB4AAAAAAAAmAAAACAAAAP//////////"/>
              </a:ext>
            </a:extLst>
          </p:cNvSpPr>
          <p:nvPr/>
        </p:nvSpPr>
        <p:spPr>
          <a:xfrm>
            <a:off x="358775" y="2511425"/>
            <a:ext cx="5955665" cy="236791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>
              <a:lnSpc>
                <a:spcPct val="150000"/>
              </a:lnSpc>
              <a:defRPr lang="ru-ru" sz="1960" i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  <a:r>
              <a:rPr lang="ru-ru" sz="1800" cap="none"/>
              <a:t>Учитель раздаёт картинки с изображением кошек и листочки с пятью предложениями, описывающими картинки, затем предлагает детям поработать в группах. Задача найти и исправить ошибки в этих предложениях. </a:t>
            </a:r>
            <a:endParaRPr lang="ru-ru" sz="1800" cap="none"/>
          </a:p>
          <a:p>
            <a:pPr>
              <a:lnSpc>
                <a:spcPct val="150000"/>
              </a:lnSpc>
              <a:defRPr lang="ru-ru" sz="1960" i="1" cap="none">
                <a:latin typeface="Calibri" pitchFamily="2" charset="-52"/>
                <a:ea typeface="Arial" pitchFamily="2" charset="-52"/>
                <a:cs typeface="Arial" pitchFamily="2" charset="-52"/>
              </a:defRPr>
            </a:pPr>
          </a:p>
        </p:txBody>
      </p:sp>
      <p:pic>
        <p:nvPicPr>
          <p:cNvPr id="4" name="Изображение1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PMBAAAAAAAAZQMAAAAAAABkAAAAZAAAAAAAAAAjAAAABAAAAGQAAAAXAAAAFAAAAAAAAAAAAAAA/38AAP9/AAAAAAAACQAAAAQAAAAQ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CQsAACBBwAAU0MAANkjAAAAAAAAJgAAAAgAAAD//////////w=="/>
              </a:ext>
            </a:extLst>
          </p:cNvPicPr>
          <p:nvPr/>
        </p:nvPicPr>
        <p:blipFill>
          <a:blip r:embed="rId3"/>
          <a:srcRect l="0" t="4990" r="0" b="8690"/>
          <a:stretch>
            <a:fillRect/>
          </a:stretch>
        </p:blipFill>
        <p:spPr>
          <a:xfrm>
            <a:off x="7175500" y="1219835"/>
            <a:ext cx="3768725" cy="460756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7;p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KwUAANACAABbHQAAqAwAAAAAAAAmAAAACAAAAD0wAAD/Hw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cap="none"/>
              <a:t>Использование приема на уроке</a:t>
            </a:r>
          </a:p>
        </p:txBody>
      </p:sp>
      <p:sp>
        <p:nvSpPr>
          <p:cNvPr id="3" name="Google Shape;119;p4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TAUAAN0OAACxHAAAUCMAAAAAAAAmAAAACAAAAD0wAAD/HwAA"/>
              </a:ext>
            </a:extLst>
          </p:cNvSpPr>
          <p:nvPr>
            <p:ph type="body" idx="1"/>
          </p:nvPr>
        </p:nvSpPr>
        <p:spPr>
          <a:xfrm>
            <a:off x="861060" y="2416175"/>
            <a:ext cx="3803015" cy="3324225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i="1" cap="none"/>
            </a:pPr>
            <a:r>
              <a:t>Оба варианта данного приёма я применяла в двух третьих классах. </a:t>
            </a: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i="1" cap="none"/>
            </a:pP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i="1" cap="none"/>
            </a:pPr>
            <a:r>
              <a:t>Первый вариант оказался более быстрым и весёлым  и позволил включиться в работу даже слабым ученикам.</a:t>
            </a: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i="1" cap="none"/>
            </a:pP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ru-ru" i="1" cap="none"/>
            </a:pPr>
            <a:r>
              <a:t>Второй вариант применения оказался более коммуникативным и отвечающим системно-деятельностному подходу в обучении, так как работали, в основном, дети самостоятельно.</a:t>
            </a:r>
          </a:p>
        </p:txBody>
      </p:sp>
      <p:pic>
        <p:nvPicPr>
          <p:cNvPr id="4" name="Изображение2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Fs9AABQDwAAKEoAAEAc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9973945" y="2489200"/>
            <a:ext cx="2080895" cy="210312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pic>
        <p:nvPicPr>
          <p:cNvPr id="5" name="Изображение5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Do5AAARHwAADkIAAK0jAAAA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 rot="21104469">
            <a:off x="9302750" y="5050155"/>
            <a:ext cx="1435100" cy="74930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pic>
        <p:nvPicPr>
          <p:cNvPr id="6" name="Изображение1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PMBAAAAAAAAZQM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NAoAAArBQAA/z8AAIMhAAAAAAAAJgAAAAgAAAD//////////w=="/>
              </a:ext>
            </a:extLst>
          </p:cNvPicPr>
          <p:nvPr/>
        </p:nvPicPr>
        <p:blipFill>
          <a:blip r:embed="rId5"/>
          <a:srcRect l="0" t="4990" r="0" b="8690"/>
          <a:stretch>
            <a:fillRect/>
          </a:stretch>
        </p:blipFill>
        <p:spPr>
          <a:xfrm rot="1209663">
            <a:off x="6634480" y="840105"/>
            <a:ext cx="3768725" cy="46075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4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Q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G4hAABxGgAAAC0AAEwfAAAA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 rot="573655">
            <a:off x="5434330" y="4298315"/>
            <a:ext cx="1880870" cy="789305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  <p:pic>
        <p:nvPicPr>
          <p:cNvPr id="8" name="Изображение3"/>
          <p:cNvPicPr>
            <a:picLocks noChangeAspect="1"/>
            <a:extLst>
              <a:ext uri="smNativeData">
                <pr:smNativeData xmlns:pr="smNativeData" xmlns="smNativeData" val="SMDATA_17_20jBaRMAAAAlAAAAEQAAAC8B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BAAAAAAAAAAAAAAkFAAAAAQAAAAEAAAAAAAAAAAAAAAA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AQ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BUhAADFBwAAbS4AAMMUAAAA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 rot="20515082">
            <a:off x="5377815" y="1263015"/>
            <a:ext cx="2169160" cy="211201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4;p5"/>
          <p:cNvSpPr>
            <a:spLocks noGrp="1" noChangeArrowheads="1"/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tQEAABEIAACQPwAAgx8AAAAAAAAmAAAACAAAAL0wAAD/HwAA"/>
              </a:ext>
            </a:extLst>
          </p:cNvSpPr>
          <p:nvPr>
            <p:ph type="body" idx="1"/>
          </p:nvPr>
        </p:nvSpPr>
        <p:spPr>
          <a:xfrm>
            <a:off x="277495" y="1311275"/>
            <a:ext cx="10055225" cy="3811270"/>
          </a:xfr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cap="none"/>
              <a:t>Выводы</a:t>
            </a:r>
            <a:endParaRPr lang="ru-ru" cap="none"/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1. Использование приёма «Лови ошибку» на уроках английского языка позволяет более качественно закрепить новый материал.</a:t>
            </a: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2. Чтобы подготовка к данному методу была менее финансово затратной можно воспользоваться интеративными досками (при наличии).</a:t>
            </a: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3. Чтобы сократить время на поиск подходящих изображений можно воспользоваться ИИ или любой подходящей картинкой в учебнике, а текст с ошибками написать на доске, выделив их цветным мелом.</a:t>
            </a:r>
          </a:p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4. Положительный результат у учеников мотивирует учителя к дальнейшему саморазвитию и апробации других приёмов.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9;p6"/>
          <p:cNvSpPr>
            <a:extLst>
              <a:ext uri="smNativeData">
                <pr:smNativeData xmlns:pr="smNativeData" xmlns="smNativeData" val="SMDATA_15_20jB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RFRqA8zMzADAwP8Af39/AAAAAAAAAAAAAAAAAAAAAAAAAAAAIQAAABgAAAAUAAAAEA8AAPYFAAB2OAAAYQsAABAAAAAmAAAACAAAAP//////////"/>
              </a:ext>
            </a:extLst>
          </p:cNvSpPr>
          <p:nvPr/>
        </p:nvSpPr>
        <p:spPr>
          <a:xfrm>
            <a:off x="2448560" y="969010"/>
            <a:ext cx="6729730" cy="8807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cap="none">
                <a:solidFill>
                  <a:srgbClr val="002060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Мы открыты </a:t>
            </a:r>
          </a:p>
          <a:p>
            <a:pPr marL="0" marR="0" indent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cap="none">
                <a:solidFill>
                  <a:srgbClr val="002060"/>
                </a:solidFill>
                <a:latin typeface="Calibri" pitchFamily="2" charset="-52"/>
                <a:ea typeface="Calibri" pitchFamily="2" charset="-52"/>
                <a:cs typeface="Calibri" pitchFamily="2" charset="-52"/>
              </a:rPr>
              <a:t>для сотрудничества и новых идей</a:t>
            </a:r>
            <a:endParaRPr sz="3600" b="1" cap="none">
              <a:latin typeface="Calibri" pitchFamily="2" charset="-52"/>
              <a:ea typeface="Calibri" pitchFamily="2" charset="-52"/>
              <a:cs typeface="Calibri" pitchFamily="2" charset="-52"/>
            </a:endParaRPr>
          </a:p>
        </p:txBody>
      </p:sp>
      <p:pic>
        <p:nvPicPr>
          <p:cNvPr id="3" name="Google Shape;130;p6"/>
          <p:cNvPicPr>
            <a:extLst>
              <a:ext uri="smNativeData">
                <pr:smNativeData xmlns:pr="smNativeData" xmlns="smNativeData" val="SMDATA_17_20jBaRMAAAAlAAAAEQ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BEVGoKAAAAACgAAAAoAAAAZAAAAGQAAAAAAAAAzMzMAAAAAABQAAAAUAAAAGQAAABkAAAAAAAAAAcAAAA4AAAAAAAAAAAAAAAAAAAA////AAAAAAAAAAAAAAAAAAAAAAAAAAAAAAAAAAAAAABkAAAAZAAAAAAAAAAjAAAABAAAAGQAAAAXAAAAFAAAAAAAAAAAAAAA/38AAP9/AAAAAAAACQAAAAQAAAB4AQ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ERUagPMzMwAwMD/AH9/fwAAAAAAAAAAAAAAAAD///8AAAAAACEAAAAYAAAAFAAAAAAAAABfBwAAAEsAAJYm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8245"/>
            <a:ext cx="12192000" cy="507428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E7E6E6"/>
      </a:dk2>
      <a:lt2>
        <a:srgbClr val="44546A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E7E6E6"/>
        </a:dk2>
        <a:lt2>
          <a:srgbClr val="44546A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User</dc:creator>
  <cp:keywords/>
  <dc:description/>
  <cp:lastModifiedBy>victo</cp:lastModifiedBy>
  <cp:revision>0</cp:revision>
  <dcterms:created xsi:type="dcterms:W3CDTF">2024-01-14T08:39:34Z</dcterms:created>
  <dcterms:modified xsi:type="dcterms:W3CDTF">2026-03-23T14:06:19Z</dcterms:modified>
</cp:coreProperties>
</file>